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32"/>
  </p:notesMasterIdLst>
  <p:sldIdLst>
    <p:sldId id="257" r:id="rId3"/>
    <p:sldId id="356" r:id="rId4"/>
    <p:sldId id="363" r:id="rId5"/>
    <p:sldId id="353" r:id="rId6"/>
    <p:sldId id="350" r:id="rId7"/>
    <p:sldId id="263" r:id="rId8"/>
    <p:sldId id="264" r:id="rId9"/>
    <p:sldId id="308" r:id="rId10"/>
    <p:sldId id="307" r:id="rId11"/>
    <p:sldId id="355" r:id="rId12"/>
    <p:sldId id="354" r:id="rId13"/>
    <p:sldId id="357" r:id="rId14"/>
    <p:sldId id="358" r:id="rId15"/>
    <p:sldId id="359" r:id="rId16"/>
    <p:sldId id="361" r:id="rId17"/>
    <p:sldId id="300" r:id="rId18"/>
    <p:sldId id="301" r:id="rId19"/>
    <p:sldId id="365" r:id="rId20"/>
    <p:sldId id="364" r:id="rId21"/>
    <p:sldId id="269" r:id="rId22"/>
    <p:sldId id="278" r:id="rId23"/>
    <p:sldId id="302" r:id="rId24"/>
    <p:sldId id="306" r:id="rId25"/>
    <p:sldId id="304" r:id="rId26"/>
    <p:sldId id="342" r:id="rId27"/>
    <p:sldId id="345" r:id="rId28"/>
    <p:sldId id="347" r:id="rId29"/>
    <p:sldId id="366" r:id="rId30"/>
    <p:sldId id="36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44" y="-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D4A2B-4B63-41CD-98B8-EFBDF8597238}" type="datetimeFigureOut">
              <a:rPr lang="en-US" smtClean="0"/>
              <a:pPr/>
              <a:t>11/29/2019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BD403-F538-40A6-8485-E185C98D0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079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 eaLnBrk="0" hangingPunct="0"/>
            <a:fld id="{D939A6EC-F8B5-4FE8-9A14-1CF4D0CA8CB2}" type="slidenum">
              <a:rPr lang="en-US" sz="1200">
                <a:latin typeface="Times New Roman" pitchFamily="18" charset="0"/>
              </a:rPr>
              <a:pPr algn="r" eaLnBrk="0" hangingPunct="0"/>
              <a:t>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2388" y="403225"/>
            <a:ext cx="6770687" cy="5078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602288"/>
            <a:ext cx="6858000" cy="3541712"/>
          </a:xfrm>
          <a:noFill/>
        </p:spPr>
        <p:txBody>
          <a:bodyPr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400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8C38E8-AB9B-43FC-AE31-6C5E37218764}" type="slidenum">
              <a:rPr lang="en-US" altLang="en-US" smtClean="0">
                <a:cs typeface="Arial" pitchFamily="34" charset="0"/>
              </a:rPr>
              <a:pPr/>
              <a:t>3</a:t>
            </a:fld>
            <a:endParaRPr lang="en-US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8C38E8-AB9B-43FC-AE31-6C5E37218764}" type="slidenum">
              <a:rPr lang="en-US" altLang="en-US" smtClean="0">
                <a:cs typeface="Arial" pitchFamily="34" charset="0"/>
              </a:rPr>
              <a:pPr/>
              <a:t>12</a:t>
            </a:fld>
            <a:endParaRPr lang="en-US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BD403-F538-40A6-8485-E185C98D0F6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079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 eaLnBrk="0" hangingPunct="0"/>
            <a:fld id="{4526E0DB-EBA1-4A33-96DD-CC37040E33DA}" type="slidenum">
              <a:rPr lang="en-US" sz="1200">
                <a:latin typeface="Times New Roman" pitchFamily="18" charset="0"/>
              </a:rPr>
              <a:pPr algn="r" eaLnBrk="0" hangingPunct="0"/>
              <a:t>17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2388" y="403225"/>
            <a:ext cx="6770687" cy="5078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602288"/>
            <a:ext cx="6858000" cy="3541712"/>
          </a:xfrm>
          <a:noFill/>
        </p:spPr>
        <p:txBody>
          <a:bodyPr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400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C19CA-2956-406A-972D-588F30757C1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37F28-84E0-4F30-9E00-875EF8C7480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079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 eaLnBrk="0" hangingPunct="0"/>
            <a:fld id="{DBEADE0A-1D3A-4A96-8521-80211F98275B}" type="slidenum">
              <a:rPr lang="en-US" sz="1200">
                <a:latin typeface="Times New Roman" pitchFamily="18" charset="0"/>
              </a:rPr>
              <a:pPr algn="r" eaLnBrk="0" hangingPunct="0"/>
              <a:t>28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2388" y="403225"/>
            <a:ext cx="6770687" cy="5078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602288"/>
            <a:ext cx="6858000" cy="3541712"/>
          </a:xfrm>
          <a:noFill/>
        </p:spPr>
        <p:txBody>
          <a:bodyPr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400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2A6B7-3975-425C-BB66-F282CFB1E7A4}" type="datetimeFigureOut">
              <a:rPr lang="en-US"/>
              <a:pPr>
                <a:defRPr/>
              </a:pPr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14877-F675-4B2B-A51A-E2204939B2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C3374-5A21-49FB-8AD0-CBFBD7B95AB4}" type="datetimeFigureOut">
              <a:rPr lang="en-US"/>
              <a:pPr>
                <a:defRPr/>
              </a:pPr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910C8-9EC0-4155-808A-9C6C0A261C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3D888-6524-4565-A4B8-AAEB352A7130}" type="datetimeFigureOut">
              <a:rPr lang="en-US"/>
              <a:pPr>
                <a:defRPr/>
              </a:pPr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B9958-A064-498C-BD64-75404BA41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F56A5-C2E6-45EC-B1C4-B3D705F94B5A}" type="datetimeFigureOut">
              <a:rPr lang="en-US"/>
              <a:pPr>
                <a:defRPr/>
              </a:pPr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CB6C3-4E60-459F-870A-517DF6923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AD65F-2B91-4849-8336-6FEC62CD7798}" type="datetimeFigureOut">
              <a:rPr lang="en-US"/>
              <a:pPr>
                <a:defRPr/>
              </a:pPr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443F-B67D-4DBC-92A1-7DBE2202E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EF07D-87D8-409F-B21D-D9F0EABB694C}" type="datetimeFigureOut">
              <a:rPr lang="en-US"/>
              <a:pPr>
                <a:defRPr/>
              </a:pPr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F78BC-9A4B-446D-BF80-792835ECC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5E095-7779-4120-8E2F-00A9CAC951EC}" type="datetimeFigureOut">
              <a:rPr lang="en-US"/>
              <a:pPr>
                <a:defRPr/>
              </a:pPr>
              <a:t>11/29/2019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C0A03-39C8-48E9-8206-1E0A52249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ABBF3-A2C7-4835-B2BA-6FC2FBE7341F}" type="datetimeFigureOut">
              <a:rPr lang="en-US"/>
              <a:pPr>
                <a:defRPr/>
              </a:pPr>
              <a:t>11/29/2019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E891E-E2F5-4D36-B014-C280ADF92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3B84A-086F-47DF-B466-3D13732B0385}" type="datetimeFigureOut">
              <a:rPr lang="en-US"/>
              <a:pPr>
                <a:defRPr/>
              </a:pPr>
              <a:t>11/29/2019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2D256-D72D-44D9-AA79-E660DD66B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C6876-4F93-4A74-901C-12C939F26D91}" type="datetimeFigureOut">
              <a:rPr lang="en-US"/>
              <a:pPr>
                <a:defRPr/>
              </a:pPr>
              <a:t>11/29/2019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46E09-B13F-4220-9A71-9E259DD92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1CB47-9DD6-4F3A-903F-13A993A925CF}" type="datetimeFigureOut">
              <a:rPr lang="en-US"/>
              <a:pPr>
                <a:defRPr/>
              </a:pPr>
              <a:t>11/29/2019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4D9E8-6C27-41BB-A685-A2D80008E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42E1-5A48-4AAA-9D08-CF3ABF038DDD}" type="datetimeFigureOut">
              <a:rPr lang="en-US"/>
              <a:pPr>
                <a:defRPr/>
              </a:pPr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DFAFB-D8F1-4971-98BB-1D4AF7FBE2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E1919-665D-4D08-8B31-96E33184F603}" type="datetimeFigureOut">
              <a:rPr lang="en-US"/>
              <a:pPr>
                <a:defRPr/>
              </a:pPr>
              <a:t>11/29/2019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936F6-E20D-4A3C-B079-FCCEE2F14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A7F0A-1487-4440-B568-B9117A12EC7E}" type="datetimeFigureOut">
              <a:rPr lang="en-US"/>
              <a:pPr>
                <a:defRPr/>
              </a:pPr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55B3C-3D3D-4B72-AE3F-435ACCAEA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F2D2E-A05E-4181-B4A1-6FF946098814}" type="datetimeFigureOut">
              <a:rPr lang="en-US"/>
              <a:pPr>
                <a:defRPr/>
              </a:pPr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034C6-7EC5-447C-B8E2-134D70AD2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2ACD4-7686-4BAE-BDA4-707AED93BF52}" type="datetimeFigureOut">
              <a:rPr lang="en-US"/>
              <a:pPr>
                <a:defRPr/>
              </a:pPr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2F7FF-9EBA-46EB-B97D-506EF84660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E194D-7032-474F-A0E1-AFDBBFF36546}" type="datetimeFigureOut">
              <a:rPr lang="en-US"/>
              <a:pPr>
                <a:defRPr/>
              </a:pPr>
              <a:t>11/29/2019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157A8-4D67-4A7C-A228-712E6A0C1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9CC4C-E8C7-4113-B8A5-5AAFA7F1D478}" type="datetimeFigureOut">
              <a:rPr lang="en-US"/>
              <a:pPr>
                <a:defRPr/>
              </a:pPr>
              <a:t>11/29/2019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33366-AFA7-48A1-9E93-2051139DE2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9D522-08F5-4496-9821-6AAF12BEE88E}" type="datetimeFigureOut">
              <a:rPr lang="en-US"/>
              <a:pPr>
                <a:defRPr/>
              </a:pPr>
              <a:t>11/29/2019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AAF0B-E538-4D1B-9BE7-4A45C2F2C5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0B7BB-A5AB-4F0C-9258-9F4EB99EF7C3}" type="datetimeFigureOut">
              <a:rPr lang="en-US"/>
              <a:pPr>
                <a:defRPr/>
              </a:pPr>
              <a:t>11/29/2019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2A1E0-5238-46D0-A42C-41DBE5C9E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8E91F-A47B-418C-848D-D38B12EA64A3}" type="datetimeFigureOut">
              <a:rPr lang="en-US"/>
              <a:pPr>
                <a:defRPr/>
              </a:pPr>
              <a:t>11/29/2019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2BB32-F186-4210-9F05-C88ACD0D9F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5BA26-E020-4299-907B-877246825F6F}" type="datetimeFigureOut">
              <a:rPr lang="en-US"/>
              <a:pPr>
                <a:defRPr/>
              </a:pPr>
              <a:t>11/29/2019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996E7-E320-4A80-8BE4-7E3582F2BB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1B48A5-9F60-4920-9D27-FE3E54FB423F}" type="datetimeFigureOut">
              <a:rPr lang="en-US"/>
              <a:pPr>
                <a:defRPr/>
              </a:pPr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BE8A75D-7EB8-41C6-9F83-343F6C068D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450189-809F-47F2-99A1-0056669237FD}" type="datetimeFigureOut">
              <a:rPr lang="en-US"/>
              <a:pPr>
                <a:defRPr/>
              </a:pPr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9DB149-6853-4409-9FDB-E5826410F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hyperlink" Target="https://aus4less.com/case-study-1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ac-PC\Documents\Lyfe%20Launch\Videos\The%20LYFE%20APP%20video%20Biz%20Builder.mp4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 sz="4800" b="1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6148" name="Picture 11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-152400" y="2428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4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6153" name="Picture 5" descr="lyfe_App_evaluationCycle_010418_01_v5_anim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1" y="1321451"/>
            <a:ext cx="5486400" cy="538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2819400"/>
            <a:ext cx="1828800" cy="206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82880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4000" dirty="0">
                <a:solidFill>
                  <a:schemeClr val="tx2"/>
                </a:solidFill>
                <a:latin typeface="Copperplate Gothic Bold" pitchFamily="34" charset="0"/>
              </a:rPr>
              <a:t>      </a:t>
            </a:r>
            <a:r>
              <a:rPr lang="en-US" altLang="en-US" sz="4000" b="1" dirty="0">
                <a:solidFill>
                  <a:srgbClr val="0000CC"/>
                </a:solidFill>
                <a:latin typeface="Calibri" pitchFamily="34" charset="0"/>
              </a:rPr>
              <a:t>How Do We Differ?</a:t>
            </a:r>
            <a:endParaRPr lang="en-US" altLang="en-US" sz="4000" b="1" i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4800" y="3200400"/>
            <a:ext cx="883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en-US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We won’t deliberately drag out the process</a:t>
            </a:r>
          </a:p>
        </p:txBody>
      </p:sp>
      <p:pic>
        <p:nvPicPr>
          <p:cNvPr id="1434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31913"/>
            <a:ext cx="838200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3810000"/>
            <a:ext cx="678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en-US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We don’t do “Clean Sweeps”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8600" y="44958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en-US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We won’t ask you to print and mail your letters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28600" y="2133600"/>
            <a:ext cx="8991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en-US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We provide a comprehensive credit restoration consultation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52400" y="5181600"/>
            <a:ext cx="8991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We provide 24/7 customer access to see our work in “real time</a:t>
            </a:r>
            <a:r>
              <a:rPr lang="en-US" altLang="en-US" sz="2800" dirty="0">
                <a:solidFill>
                  <a:schemeClr val="bg1"/>
                </a:solidFill>
                <a:latin typeface="Century Gothic" pitchFamily="34" charset="0"/>
              </a:rPr>
              <a:t>”</a:t>
            </a:r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0" y="6324600"/>
            <a:ext cx="929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www.LyfeReengineered.com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5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anchor="ctr">
            <a:spAutoFit/>
          </a:bodyPr>
          <a:lstStyle/>
          <a:p>
            <a:endParaRPr lang="en-US" altLang="en-US"/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2048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76200" y="1355725"/>
          <a:ext cx="51816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7589"/>
                <a:gridCol w="2194011"/>
              </a:tblGrid>
              <a:tr h="7010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IF WE DON’T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dirty="0" smtClean="0"/>
                        <a:t>DELETE...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YOU DON’T PAY!!!</a:t>
                      </a:r>
                      <a:endParaRPr lang="en-US" sz="22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Initial Audit/Processing Fee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$199</a:t>
                      </a:r>
                      <a:endParaRPr lang="en-US" sz="22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Inquiries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$10</a:t>
                      </a:r>
                      <a:endParaRPr lang="en-US" sz="22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Technical</a:t>
                      </a:r>
                      <a:r>
                        <a:rPr lang="en-US" sz="2200" baseline="0" dirty="0" smtClean="0"/>
                        <a:t> Data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$15</a:t>
                      </a:r>
                      <a:endParaRPr lang="en-US" sz="22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Standard</a:t>
                      </a:r>
                      <a:r>
                        <a:rPr lang="en-US" sz="2200" baseline="0" dirty="0" smtClean="0"/>
                        <a:t> Deletions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$40</a:t>
                      </a:r>
                      <a:endParaRPr lang="en-US" sz="22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Judgments/Bankruptcies/Tax</a:t>
                      </a:r>
                      <a:r>
                        <a:rPr lang="en-US" sz="2200" baseline="0" dirty="0" smtClean="0"/>
                        <a:t> liens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$250</a:t>
                      </a:r>
                      <a:endParaRPr lang="en-US" sz="2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512" name="Text Box 4"/>
          <p:cNvSpPr txBox="1">
            <a:spLocks noChangeArrowheads="1"/>
          </p:cNvSpPr>
          <p:nvPr/>
        </p:nvSpPr>
        <p:spPr bwMode="auto">
          <a:xfrm>
            <a:off x="1371600" y="0"/>
            <a:ext cx="77724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Century Gothic" pitchFamily="34" charset="0"/>
              </a:rPr>
              <a:t>        </a:t>
            </a:r>
            <a:endParaRPr lang="en-US" sz="3000">
              <a:solidFill>
                <a:schemeClr val="bg2"/>
              </a:solidFill>
              <a:latin typeface="Copperplate Gothic Bold" pitchFamily="34" charset="0"/>
            </a:endParaRPr>
          </a:p>
        </p:txBody>
      </p:sp>
      <p:pic>
        <p:nvPicPr>
          <p:cNvPr id="20513" name="Picture 5" descr="aaaCreditToday_Logo_140815_01_v3-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4" name="Text Box 5"/>
          <p:cNvSpPr txBox="1">
            <a:spLocks noChangeArrowheads="1"/>
          </p:cNvSpPr>
          <p:nvPr/>
        </p:nvSpPr>
        <p:spPr bwMode="auto">
          <a:xfrm>
            <a:off x="457200" y="1524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+mj-lt"/>
              </a:rPr>
              <a:t>    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Simple, Easy to Afford, No RISK Pricing</a:t>
            </a:r>
            <a:endParaRPr lang="en-US" sz="3200" b="1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6400" y="1522274"/>
            <a:ext cx="3657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If we don’t delete/repair a minimum of $199 in negative items, you’ll take your next vacation on us!!! You will receive a FREE 3 day/ 2 night vacation get-a-way!!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16" name="AutoShape 36" descr="Image result for vac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8" name="AutoShape 38" descr="Image result for vac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downlo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124200"/>
            <a:ext cx="3373393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5715000" y="5562600"/>
            <a:ext cx="289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The max you will pay in any round is $150/month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 sz="4800" b="1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2291" name="Picture 11" descr="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52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-152400" y="242888"/>
            <a:ext cx="914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b="1">
                <a:solidFill>
                  <a:srgbClr val="0000CC"/>
                </a:solidFill>
                <a:latin typeface="Calibri" pitchFamily="34" charset="0"/>
              </a:rPr>
              <a:t>For Business Owners</a:t>
            </a:r>
          </a:p>
        </p:txBody>
      </p:sp>
      <p:pic>
        <p:nvPicPr>
          <p:cNvPr id="12293" name="Picture 6" descr="Image result for business owner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478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63246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  <a:cs typeface="Arial" charset="0"/>
              </a:rPr>
              <a:t>www.LyfeReengineered.com </a:t>
            </a:r>
            <a:endParaRPr lang="en-US" sz="2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295" name="AutoShape 8" descr="https://www.upwork.com/messages/att/11003547303226204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 sz="4800" b="1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4339" name="Title 5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391400" cy="990600"/>
          </a:xfrm>
        </p:spPr>
        <p:txBody>
          <a:bodyPr/>
          <a:lstStyle/>
          <a:p>
            <a:r>
              <a:rPr lang="en-US" altLang="en-US" sz="3600" b="1" smtClean="0">
                <a:solidFill>
                  <a:srgbClr val="0000CC"/>
                </a:solidFill>
              </a:rPr>
              <a:t>Business Credit &amp; Funding Platform</a:t>
            </a:r>
          </a:p>
        </p:txBody>
      </p:sp>
      <p:pic>
        <p:nvPicPr>
          <p:cNvPr id="14340" name="Picture 11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42" name="Picture 2" descr="Image result for business fund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64770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j-lt"/>
                <a:cs typeface="Arial" charset="0"/>
              </a:rPr>
              <a:t>www.LyfeReengineered.com</a:t>
            </a:r>
            <a:endParaRPr lang="en-US" sz="2400" b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 b="1">
                <a:solidFill>
                  <a:srgbClr val="0000FF"/>
                </a:solidFill>
                <a:latin typeface="Century Gothic" pitchFamily="34" charset="0"/>
              </a:rPr>
              <a:t>        </a:t>
            </a:r>
            <a:endParaRPr lang="en-US" altLang="en-US" sz="3000">
              <a:solidFill>
                <a:schemeClr val="bg2"/>
              </a:solidFill>
              <a:latin typeface="Copperplate Gothic Bold" pitchFamily="34" charset="0"/>
            </a:endParaRPr>
          </a:p>
        </p:txBody>
      </p:sp>
      <p:pic>
        <p:nvPicPr>
          <p:cNvPr id="10257" name="Picture 17" descr="C:\Users\Mac-PC\Documents\mac temp\LIFE\images\business-consul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953000"/>
            <a:ext cx="2057400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58" name="Picture 18" descr="C:\Users\Mac-PC\Documents\mac temp\LIFE\images\business-fund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368675"/>
            <a:ext cx="1981200" cy="13557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1" name="Picture 21" descr="C:\Users\Mac-PC\Documents\mac temp\LIFE\images\personal-fundi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752600"/>
            <a:ext cx="1981200" cy="13716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414" name="Text Box 13"/>
          <p:cNvSpPr txBox="1">
            <a:spLocks noChangeArrowheads="1"/>
          </p:cNvSpPr>
          <p:nvPr/>
        </p:nvSpPr>
        <p:spPr bwMode="auto">
          <a:xfrm>
            <a:off x="5257800" y="3657600"/>
            <a:ext cx="184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en-US" sz="2000">
              <a:solidFill>
                <a:srgbClr val="FFFFFF"/>
              </a:solidFill>
              <a:latin typeface="Calibri" pitchFamily="34" charset="0"/>
            </a:endParaRPr>
          </a:p>
          <a:p>
            <a:pPr algn="ctr" eaLnBrk="0" hangingPunct="0"/>
            <a:endParaRPr lang="en-US" sz="20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415" name="Rectangle 5"/>
          <p:cNvSpPr>
            <a:spLocks noChangeArrowheads="1"/>
          </p:cNvSpPr>
          <p:nvPr/>
        </p:nvSpPr>
        <p:spPr bwMode="auto">
          <a:xfrm>
            <a:off x="685800" y="304800"/>
            <a:ext cx="9144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800" b="1">
                <a:solidFill>
                  <a:srgbClr val="0000CC"/>
                </a:solidFill>
                <a:latin typeface="Calibri" pitchFamily="34" charset="0"/>
              </a:rPr>
              <a:t>Business Credit &amp; Funding Platform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362200" y="1439863"/>
            <a:ext cx="6096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Arial" charset="0"/>
              </a:rPr>
              <a:t>Free DUNS number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cs typeface="Arial" charset="0"/>
              </a:rPr>
              <a:t> Free Experian Smart Business report</a:t>
            </a:r>
          </a:p>
        </p:txBody>
      </p:sp>
      <p:sp>
        <p:nvSpPr>
          <p:cNvPr id="3085" name="Rectangle 12"/>
          <p:cNvSpPr>
            <a:spLocks noChangeArrowheads="1"/>
          </p:cNvSpPr>
          <p:nvPr/>
        </p:nvSpPr>
        <p:spPr bwMode="auto">
          <a:xfrm>
            <a:off x="2362200" y="2168525"/>
            <a:ext cx="64008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2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Arial" charset="0"/>
              </a:rPr>
              <a:t>Loans from $5,000 to $25,000,000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cs typeface="Arial" charset="0"/>
              </a:rPr>
              <a:t> The Largest Supply of Business Credit Sources Anywhere</a:t>
            </a:r>
          </a:p>
        </p:txBody>
      </p:sp>
      <p:sp>
        <p:nvSpPr>
          <p:cNvPr id="3086" name="Rectangle 13"/>
          <p:cNvSpPr>
            <a:spLocks noChangeArrowheads="1"/>
          </p:cNvSpPr>
          <p:nvPr/>
        </p:nvSpPr>
        <p:spPr bwMode="auto">
          <a:xfrm>
            <a:off x="2362200" y="4733925"/>
            <a:ext cx="6781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en-US" sz="2200">
                <a:solidFill>
                  <a:schemeClr val="bg1"/>
                </a:solidFill>
                <a:latin typeface="Calibri" pitchFamily="34" charset="0"/>
              </a:rPr>
              <a:t>$50,000 Guarantee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en-US" sz="2200">
                <a:solidFill>
                  <a:schemeClr val="bg1"/>
                </a:solidFill>
                <a:latin typeface="Calibri" pitchFamily="34" charset="0"/>
              </a:rPr>
              <a:t>  1 Year Business Credit Coach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en-US" sz="2200">
                <a:solidFill>
                  <a:schemeClr val="bg1"/>
                </a:solidFill>
                <a:latin typeface="Calibri" pitchFamily="34" charset="0"/>
              </a:rPr>
              <a:t>  5 Year Licensed Funding Advisor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en-US" sz="2200">
                <a:solidFill>
                  <a:schemeClr val="bg1"/>
                </a:solidFill>
                <a:latin typeface="Calibri" pitchFamily="34" charset="0"/>
              </a:rPr>
              <a:t>  State of the Art Software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en-US" sz="2200">
                <a:solidFill>
                  <a:schemeClr val="bg1"/>
                </a:solidFill>
                <a:latin typeface="Calibri" pitchFamily="34" charset="0"/>
              </a:rPr>
              <a:t>  Credible, Fundable, Compliant: today’s Lending Standards</a:t>
            </a:r>
          </a:p>
        </p:txBody>
      </p:sp>
      <p:sp>
        <p:nvSpPr>
          <p:cNvPr id="3087" name="Rectangle 14"/>
          <p:cNvSpPr>
            <a:spLocks noChangeArrowheads="1"/>
          </p:cNvSpPr>
          <p:nvPr/>
        </p:nvSpPr>
        <p:spPr bwMode="auto">
          <a:xfrm>
            <a:off x="2362200" y="3276600"/>
            <a:ext cx="4572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en-US" sz="2200">
                <a:solidFill>
                  <a:schemeClr val="bg1"/>
                </a:solidFill>
                <a:latin typeface="Calibri" pitchFamily="34" charset="0"/>
              </a:rPr>
              <a:t>400 Direct Lenders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en-US" sz="2200">
                <a:solidFill>
                  <a:schemeClr val="bg1"/>
                </a:solidFill>
                <a:latin typeface="Calibri" pitchFamily="34" charset="0"/>
              </a:rPr>
              <a:t>  2,100 Lending Options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en-US" sz="2200">
                <a:solidFill>
                  <a:schemeClr val="bg1"/>
                </a:solidFill>
                <a:latin typeface="Calibri" pitchFamily="34" charset="0"/>
              </a:rPr>
              <a:t>  30 Core funding Products</a:t>
            </a:r>
          </a:p>
          <a:p>
            <a:pPr eaLnBrk="0" hangingPunct="0">
              <a:buFont typeface="Wingdings" pitchFamily="2" charset="2"/>
              <a:buChar char="§"/>
            </a:pPr>
            <a:r>
              <a:rPr lang="en-US" sz="2200">
                <a:solidFill>
                  <a:schemeClr val="bg1"/>
                </a:solidFill>
                <a:latin typeface="Calibri" pitchFamily="34" charset="0"/>
              </a:rPr>
              <a:t>  25,000 Funding Programs</a:t>
            </a:r>
          </a:p>
        </p:txBody>
      </p:sp>
      <p:sp>
        <p:nvSpPr>
          <p:cNvPr id="17420" name="Text Box 4"/>
          <p:cNvSpPr txBox="1">
            <a:spLocks noChangeArrowheads="1"/>
          </p:cNvSpPr>
          <p:nvPr/>
        </p:nvSpPr>
        <p:spPr bwMode="auto">
          <a:xfrm>
            <a:off x="0" y="801688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chemeClr val="bg1"/>
                </a:solidFill>
              </a:rPr>
              <a:t>_____________________________________________________________________</a:t>
            </a:r>
          </a:p>
        </p:txBody>
      </p:sp>
      <p:pic>
        <p:nvPicPr>
          <p:cNvPr id="17421" name="Picture 17" descr="Log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762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 sz="4800" b="1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467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</a:rPr>
              <a:t>Value Proposition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152400" y="1371600"/>
          <a:ext cx="88392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  <a:gridCol w="4419600"/>
              </a:tblGrid>
              <a:tr h="58633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Additional</a:t>
                      </a:r>
                      <a:r>
                        <a:rPr lang="en-US" baseline="0" dirty="0" smtClean="0"/>
                        <a:t> Features/Benefits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</a:tr>
              <a:tr h="10120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Free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Duns Number &amp; Experian Smart Business Access</a:t>
                      </a:r>
                      <a:endParaRPr lang="en-US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$1,000</a:t>
                      </a:r>
                      <a:endParaRPr lang="en-US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10120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One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Year access to Certified Business Credit Coaches</a:t>
                      </a:r>
                      <a:endParaRPr lang="en-US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$1,000</a:t>
                      </a:r>
                      <a:endParaRPr lang="en-US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10120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Five Years access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to Licensed Funding Advisors</a:t>
                      </a:r>
                      <a:endParaRPr lang="en-US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$2,500</a:t>
                      </a:r>
                      <a:endParaRPr lang="en-US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7710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$50,000 GUARANTEE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endParaRPr lang="en-US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  $50,000!!!</a:t>
                      </a:r>
                      <a:endParaRPr lang="en-US" sz="1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635721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0000CC"/>
                          </a:solidFill>
                        </a:rPr>
                        <a:t>Total Value = $54,500</a:t>
                      </a:r>
                      <a:endParaRPr lang="en-US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675" name="Picture 11" descr="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52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8915" name="Picture 11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76200" y="3048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0000FF"/>
                </a:solidFill>
                <a:latin typeface="Copperplate Gothic Bold" pitchFamily="34" charset="0"/>
              </a:rPr>
              <a:t>      </a:t>
            </a:r>
            <a:r>
              <a:rPr lang="en-US" altLang="en-US" sz="4800" b="1" dirty="0" smtClean="0">
                <a:solidFill>
                  <a:srgbClr val="0000CC"/>
                </a:solidFill>
                <a:latin typeface="+mj-lt"/>
              </a:rPr>
              <a:t>Personal Funding</a:t>
            </a:r>
            <a:endParaRPr lang="en-US" altLang="en-US" sz="4800" b="1" i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www.LyfeReengineered.com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0354" name="Picture 2" descr="Image result for personal fund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91440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6867" name="Text Box 22"/>
          <p:cNvSpPr txBox="1">
            <a:spLocks noChangeArrowheads="1"/>
          </p:cNvSpPr>
          <p:nvPr/>
        </p:nvSpPr>
        <p:spPr bwMode="auto">
          <a:xfrm>
            <a:off x="0" y="452596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Copperplate Gothic Bold" pitchFamily="34" charset="0"/>
            </a:endParaRPr>
          </a:p>
          <a:p>
            <a:pPr eaLnBrk="0" hangingPunct="0"/>
            <a:r>
              <a:rPr lang="en-US" b="1">
                <a:solidFill>
                  <a:schemeClr val="bg1"/>
                </a:solidFill>
                <a:latin typeface="Georgia" pitchFamily="18" charset="0"/>
              </a:rPr>
              <a:t>			</a:t>
            </a:r>
          </a:p>
          <a:p>
            <a:pPr eaLnBrk="0" hangingPunct="0"/>
            <a:r>
              <a:rPr lang="en-US" b="1">
                <a:solidFill>
                  <a:schemeClr val="bg1"/>
                </a:solidFill>
                <a:latin typeface="Georgia" pitchFamily="18" charset="0"/>
              </a:rPr>
              <a:t>			</a:t>
            </a:r>
          </a:p>
        </p:txBody>
      </p:sp>
      <p:sp>
        <p:nvSpPr>
          <p:cNvPr id="107521" name="Rectangle 1"/>
          <p:cNvSpPr>
            <a:spLocks noChangeArrowheads="1"/>
          </p:cNvSpPr>
          <p:nvPr/>
        </p:nvSpPr>
        <p:spPr bwMode="auto">
          <a:xfrm>
            <a:off x="0" y="3459163"/>
            <a:ext cx="533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  Our average customer receives $25,000 in personal funding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.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 NO upfront fees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 5% - 10% Success Fee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 If we can’t get you funding you’ll</a:t>
            </a:r>
          </a:p>
          <a:p>
            <a:pPr eaLnBrk="0" hangingPunct="0">
              <a:defRPr/>
            </a:pPr>
            <a:r>
              <a:rPr lang="en-US" sz="240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get a FREE 3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dat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Arial" pitchFamily="34" charset="0"/>
              </a:rPr>
              <a:t> 2 night “get-a-way”</a:t>
            </a:r>
          </a:p>
          <a:p>
            <a:pPr eaLnBrk="0" hangingPunct="0">
              <a:defRPr/>
            </a:pPr>
            <a:endParaRPr lang="en-US" sz="2400" dirty="0" smtClean="0">
              <a:solidFill>
                <a:schemeClr val="bg1"/>
              </a:solidFill>
              <a:latin typeface="+mj-lt"/>
              <a:ea typeface="Calibri" pitchFamily="34" charset="0"/>
              <a:cs typeface="Arial" pitchFamily="34" charset="0"/>
            </a:endParaRPr>
          </a:p>
          <a:p>
            <a:pPr eaLnBrk="0" hangingPunct="0"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bg1"/>
              </a:solidFill>
              <a:latin typeface="+mj-lt"/>
              <a:ea typeface="Calibri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>
              <a:solidFill>
                <a:schemeClr val="bg1"/>
              </a:solidFill>
              <a:latin typeface="+mj-lt"/>
              <a:ea typeface="Calibri" pitchFamily="34" charset="0"/>
              <a:cs typeface="Arial" pitchFamily="34" charset="0"/>
            </a:endParaRPr>
          </a:p>
        </p:txBody>
      </p:sp>
      <p:pic>
        <p:nvPicPr>
          <p:cNvPr id="107523" name="Picture 3" descr="http://www.mylyfeworks.com/wp-content/uploads/2018/01/pf_1-1-300x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409700"/>
            <a:ext cx="2362200" cy="196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7525" name="Picture 5" descr="http://www.mylyfeworks.com/wp-content/uploads/2018/01/pf_2-300x2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124200"/>
            <a:ext cx="2103120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7527" name="Picture 7" descr="http://www.mylyfeworks.com/wp-content/uploads/2018/01/pf_3-300x2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406900"/>
            <a:ext cx="2209800" cy="184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1371600"/>
            <a:ext cx="55626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§"/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</a:rPr>
              <a:t>  We can help clients gain access to low introductory rates for credit cards and/or lines of credit using their personal credit saving you thousands!!!. 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3048000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  Approvals in 2 Days &amp; Funding in 7 Days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 </a:t>
            </a:r>
          </a:p>
        </p:txBody>
      </p:sp>
      <p:pic>
        <p:nvPicPr>
          <p:cNvPr id="36874" name="Picture 11" descr="Logo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762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Rectangle 18"/>
          <p:cNvSpPr>
            <a:spLocks noChangeArrowheads="1"/>
          </p:cNvSpPr>
          <p:nvPr/>
        </p:nvSpPr>
        <p:spPr bwMode="auto">
          <a:xfrm>
            <a:off x="2327275" y="236538"/>
            <a:ext cx="51403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b="1" dirty="0">
                <a:solidFill>
                  <a:srgbClr val="0000CC"/>
                </a:solidFill>
                <a:latin typeface="Calibri" pitchFamily="34" charset="0"/>
              </a:rPr>
              <a:t>Personal Funding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324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www.LyfeReengineered.com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6877" name="Picture 13" descr="Image result for vacation getaw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2514600"/>
            <a:ext cx="3886198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7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7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7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7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75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371600" y="0"/>
            <a:ext cx="77724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Century Gothic" pitchFamily="34" charset="0"/>
              </a:rPr>
              <a:t>        </a:t>
            </a:r>
            <a:endParaRPr lang="en-US" sz="3000">
              <a:solidFill>
                <a:schemeClr val="bg2"/>
              </a:solidFill>
              <a:latin typeface="Copperplate Gothic Bold" pitchFamily="34" charset="0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76200" y="15240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0000FF"/>
                </a:solidFill>
                <a:latin typeface="Copperplate Gothic Bold" pitchFamily="34" charset="0"/>
              </a:rPr>
              <a:t>      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</a:rPr>
              <a:t>C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</a:rPr>
              <a:t>redit Score Boost</a:t>
            </a:r>
            <a:endParaRPr lang="en-US" altLang="en-US" sz="4800" b="1" i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26629" name="Picture 5" descr="aaaCreditToday_Logo_140815_01_v3-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7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" descr="https://aus4less.com/wp-content/uploads/2019/08/authorized-user-bg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1752600"/>
            <a:ext cx="42560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295400"/>
            <a:ext cx="4648200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What is an Authorized user?</a:t>
            </a:r>
          </a:p>
          <a:p>
            <a:pPr>
              <a:buFont typeface="Wingdings" pitchFamily="2" charset="2"/>
              <a:buChar char="§"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It allows the authorized user to have the primary account holder’s credit history show up on his/her credit report. </a:t>
            </a:r>
          </a:p>
          <a:p>
            <a:pPr>
              <a:buFont typeface="Wingdings" pitchFamily="2" charset="2"/>
              <a:buChar char="§"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This can be a tremendous benefit for anyone who is having trouble building a credit history on their own.</a:t>
            </a:r>
          </a:p>
          <a:p>
            <a:pPr>
              <a:buFont typeface="Wingdings" pitchFamily="2" charset="2"/>
              <a:buChar char="§"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Strategy has been around many years to h</a:t>
            </a:r>
            <a:r>
              <a:rPr lang="en-US" dirty="0">
                <a:solidFill>
                  <a:schemeClr val="bg1"/>
                </a:solidFill>
              </a:rPr>
              <a:t>elp </a:t>
            </a:r>
            <a:r>
              <a:rPr lang="en-US" sz="2400" dirty="0">
                <a:solidFill>
                  <a:schemeClr val="bg1"/>
                </a:solidFill>
              </a:rPr>
              <a:t>jump start the credit enhancement process.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371600" y="0"/>
            <a:ext cx="77724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Century Gothic" pitchFamily="34" charset="0"/>
              </a:rPr>
              <a:t>        </a:t>
            </a:r>
            <a:endParaRPr lang="en-US" sz="3000">
              <a:solidFill>
                <a:schemeClr val="bg2"/>
              </a:solidFill>
              <a:latin typeface="Copperplate Gothic Bold" pitchFamily="34" charset="0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76200" y="15240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0000FF"/>
                </a:solidFill>
                <a:latin typeface="Copperplate Gothic Bold" pitchFamily="34" charset="0"/>
              </a:rPr>
              <a:t>      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</a:rPr>
              <a:t>C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</a:rPr>
              <a:t>redit Score Boost</a:t>
            </a:r>
            <a:endParaRPr lang="en-US" altLang="en-US" sz="4800" b="1" i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27653" name="Picture 5" descr="aaaCreditToday_Logo_140815_01_v3-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7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 descr="https://aus4less.com/wp-content/uploads/2018/06/case-study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971800"/>
            <a:ext cx="22637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5076825"/>
            <a:ext cx="2286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Case Study #1:</a:t>
            </a:r>
            <a:r>
              <a:rPr lang="en-US" sz="1600">
                <a:solidFill>
                  <a:schemeClr val="bg1"/>
                </a:solidFill>
              </a:rPr>
              <a:t> Client had original scores of mid 500’s and scores increased to 800+ in 45 days!! </a:t>
            </a:r>
          </a:p>
        </p:txBody>
      </p:sp>
      <p:pic>
        <p:nvPicPr>
          <p:cNvPr id="27656" name="Picture 8" descr="ScreenHunter_100 Sep. 03 18.54 (1)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365250"/>
            <a:ext cx="882015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6" name="Picture 2" descr="https://aus4less.com/wp-content/uploads/2018/06/case-study-1-e15651558375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2971800"/>
            <a:ext cx="2286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4" descr="https://aus4less.com/wp-content/uploads/2018/06/case-study-3-e156515588820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2971800"/>
            <a:ext cx="2362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048000" y="5041900"/>
            <a:ext cx="2590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Case Study #2:</a:t>
            </a:r>
            <a:r>
              <a:rPr lang="en-US" sz="1600">
                <a:solidFill>
                  <a:schemeClr val="bg1"/>
                </a:solidFill>
              </a:rPr>
              <a:t> Client did not have enough data to generate a score, and after adding a couple of tradelines, his score increased to 750+ in just 40 days!!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553200" y="5153025"/>
            <a:ext cx="2438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Case Study #3:</a:t>
            </a:r>
            <a:r>
              <a:rPr lang="en-US" sz="1600">
                <a:solidFill>
                  <a:schemeClr val="bg1"/>
                </a:solidFill>
              </a:rPr>
              <a:t> Client’s scores increased from the low 600’s to the low 700’s in less than 30 days!!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 b="1">
                <a:solidFill>
                  <a:srgbClr val="0000FF"/>
                </a:solidFill>
                <a:latin typeface="Century Gothic" pitchFamily="34" charset="0"/>
              </a:rPr>
              <a:t>        </a:t>
            </a:r>
            <a:endParaRPr lang="en-US" altLang="en-US" sz="3000">
              <a:solidFill>
                <a:schemeClr val="bg2"/>
              </a:solidFill>
              <a:latin typeface="Copperplate Gothic Bold" pitchFamily="34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801688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______________________________________________________________________</a:t>
            </a:r>
          </a:p>
        </p:txBody>
      </p:sp>
      <p:sp>
        <p:nvSpPr>
          <p:cNvPr id="11269" name="Text Box 22"/>
          <p:cNvSpPr txBox="1">
            <a:spLocks noChangeArrowheads="1"/>
          </p:cNvSpPr>
          <p:nvPr/>
        </p:nvSpPr>
        <p:spPr bwMode="auto">
          <a:xfrm>
            <a:off x="0" y="452596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b="1">
              <a:solidFill>
                <a:schemeClr val="bg1"/>
              </a:solidFill>
              <a:latin typeface="Copperplate Gothic Bold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Georgia" pitchFamily="18" charset="0"/>
              </a:rPr>
              <a:t>			</a:t>
            </a:r>
          </a:p>
          <a:p>
            <a:r>
              <a:rPr lang="en-US" b="1">
                <a:solidFill>
                  <a:schemeClr val="bg1"/>
                </a:solidFill>
                <a:latin typeface="Georgia" pitchFamily="18" charset="0"/>
              </a:rPr>
              <a:t>			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219200"/>
            <a:ext cx="9144000" cy="2770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+mj-lt"/>
              <a:cs typeface="Arial" charset="0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+mj-lt"/>
              <a:cs typeface="Arial" charset="0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12295" name="Rectangle 4"/>
          <p:cNvSpPr>
            <a:spLocks noChangeArrowheads="1"/>
          </p:cNvSpPr>
          <p:nvPr/>
        </p:nvSpPr>
        <p:spPr bwMode="auto">
          <a:xfrm>
            <a:off x="76200" y="1219200"/>
            <a:ext cx="449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charset="0"/>
              </a:rPr>
              <a:t>  We are a Debt free marketing company based in Atlanta, GA</a:t>
            </a:r>
          </a:p>
        </p:txBody>
      </p:sp>
      <p:sp>
        <p:nvSpPr>
          <p:cNvPr id="12296" name="Rectangle 5"/>
          <p:cNvSpPr>
            <a:spLocks noChangeArrowheads="1"/>
          </p:cNvSpPr>
          <p:nvPr/>
        </p:nvSpPr>
        <p:spPr bwMode="auto">
          <a:xfrm>
            <a:off x="0" y="2874963"/>
            <a:ext cx="4572000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  Licensed Funding Advisors 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cs typeface="Arial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Certified Business Credit Coaches 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  Credit counselors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  Attorney’s 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cs typeface="Arial" charset="0"/>
              </a:rPr>
              <a:t>  CPA”s 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cs typeface="Arial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Arial" charset="0"/>
              </a:rPr>
              <a:t>Business Consultants</a:t>
            </a:r>
          </a:p>
        </p:txBody>
      </p:sp>
      <p:pic>
        <p:nvPicPr>
          <p:cNvPr id="11" name="Picture 10" descr="Charter-Atlanta-Georgia-1024x6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71600"/>
            <a:ext cx="4452938" cy="29479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Meet-our-Staf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25650"/>
            <a:ext cx="388620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artnership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905000"/>
            <a:ext cx="43434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6" name="Rectangle 5"/>
          <p:cNvSpPr>
            <a:spLocks noChangeArrowheads="1"/>
          </p:cNvSpPr>
          <p:nvPr/>
        </p:nvSpPr>
        <p:spPr bwMode="auto">
          <a:xfrm>
            <a:off x="228600" y="76200"/>
            <a:ext cx="914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b="1" dirty="0">
                <a:solidFill>
                  <a:srgbClr val="0000CC"/>
                </a:solidFill>
                <a:latin typeface="Calibri" pitchFamily="34" charset="0"/>
              </a:rPr>
              <a:t>Welcome to </a:t>
            </a:r>
            <a:r>
              <a:rPr lang="en-US" sz="4800" b="1" dirty="0" err="1">
                <a:solidFill>
                  <a:srgbClr val="0000CC"/>
                </a:solidFill>
                <a:latin typeface="Calibri" pitchFamily="34" charset="0"/>
              </a:rPr>
              <a:t>Lyfe</a:t>
            </a:r>
            <a:endParaRPr lang="en-US" sz="4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1277" name="Picture 15" descr="Logo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762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0" y="6324600"/>
            <a:ext cx="929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www.LyfeReengineered.com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en-US" altLang="en-US" sz="4800" kern="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23580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800" b="1" dirty="0">
                <a:solidFill>
                  <a:srgbClr val="071595"/>
                </a:solidFill>
                <a:latin typeface="+mj-lt"/>
              </a:rPr>
              <a:t>      </a:t>
            </a:r>
            <a:r>
              <a:rPr lang="en-US" altLang="en-US" sz="4800" b="1" dirty="0" smtClean="0">
                <a:solidFill>
                  <a:srgbClr val="0000CC"/>
                </a:solidFill>
                <a:latin typeface="+mj-lt"/>
              </a:rPr>
              <a:t>Debt Elimination</a:t>
            </a:r>
            <a:endParaRPr lang="en-US" altLang="en-US" sz="4800" b="1" i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16390" name="Picture 11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Image result for debt elimin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78" y="1371600"/>
            <a:ext cx="9158278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071595"/>
                </a:solidFill>
              </a:rPr>
              <a:t> </a:t>
            </a:r>
            <a:r>
              <a:rPr lang="en-US" altLang="en-US" b="1" dirty="0" smtClean="0">
                <a:solidFill>
                  <a:srgbClr val="0000CC"/>
                </a:solidFill>
              </a:rPr>
              <a:t>Dental, Health, Telemedicine</a:t>
            </a:r>
            <a:endParaRPr lang="en-US" dirty="0" smtClean="0"/>
          </a:p>
        </p:txBody>
      </p:sp>
      <p:pic>
        <p:nvPicPr>
          <p:cNvPr id="25603" name="Content Placeholder 3" descr="Medical_Dental Savings Planfor Individuals_001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76400"/>
            <a:ext cx="9144000" cy="4572000"/>
          </a:xfrm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0" y="6324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www.LyfeReengineered.com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11" descr="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52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1524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800" b="1" dirty="0">
                <a:solidFill>
                  <a:srgbClr val="071595"/>
                </a:solidFill>
                <a:latin typeface="+mj-lt"/>
              </a:rPr>
              <a:t>      </a:t>
            </a:r>
            <a:r>
              <a:rPr lang="en-US" altLang="en-US" sz="4800" b="1" dirty="0" smtClean="0">
                <a:solidFill>
                  <a:srgbClr val="0000CC"/>
                </a:solidFill>
                <a:latin typeface="+mj-lt"/>
              </a:rPr>
              <a:t>Identity Theft</a:t>
            </a:r>
            <a:endParaRPr lang="en-US" altLang="en-US" sz="4800" b="1" i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16390" name="Picture 11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2" descr="Image result for identity the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4876800"/>
          </a:xfrm>
          <a:prstGeom prst="rect">
            <a:avLst/>
          </a:prstGeom>
          <a:noFill/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0" y="6324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www.LyfeReengineered.com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8915" name="Picture 11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3048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0000FF"/>
                </a:solidFill>
                <a:latin typeface="Copperplate Gothic Bold" pitchFamily="34" charset="0"/>
              </a:rPr>
              <a:t>      </a:t>
            </a:r>
            <a:r>
              <a:rPr lang="en-US" altLang="en-US" sz="4000" b="1" dirty="0">
                <a:solidFill>
                  <a:srgbClr val="0000CC"/>
                </a:solidFill>
                <a:latin typeface="+mj-lt"/>
              </a:rPr>
              <a:t>Student Loan Consolidation</a:t>
            </a:r>
            <a:endParaRPr lang="en-US" altLang="en-US" sz="4800" b="1" i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38918" name="Picture 6" descr="Image result for student deb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9144000" cy="4800600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4109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www.LyfeReengineered.com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6390" name="Picture 11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28600" y="632460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www.LyfeReengineered.com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-381000" y="236538"/>
            <a:ext cx="914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4000" dirty="0">
                <a:solidFill>
                  <a:srgbClr val="0000FF"/>
                </a:solidFill>
                <a:latin typeface="Copperplate Gothic Bold" pitchFamily="34" charset="0"/>
              </a:rPr>
              <a:t>      </a:t>
            </a:r>
            <a:r>
              <a:rPr lang="en-US" altLang="en-US" sz="4800" b="1" dirty="0">
                <a:solidFill>
                  <a:srgbClr val="0000CC"/>
                </a:solidFill>
                <a:latin typeface="Calibri" pitchFamily="34" charset="0"/>
              </a:rPr>
              <a:t>Legal Services</a:t>
            </a:r>
            <a:endParaRPr lang="en-US" altLang="en-US" sz="4800" b="1" i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97282" name="Picture 2" descr="Image result for legal servic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91440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236538"/>
            <a:ext cx="914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800" b="1" dirty="0">
                <a:solidFill>
                  <a:srgbClr val="071595"/>
                </a:solidFill>
                <a:latin typeface="+mj-lt"/>
                <a:cs typeface="Arial" charset="0"/>
              </a:rPr>
              <a:t>     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Arial" charset="0"/>
              </a:rPr>
              <a:t>Digital Marketing Services</a:t>
            </a:r>
            <a:endParaRPr lang="en-US" altLang="en-US" sz="4800" b="1" i="1" dirty="0">
              <a:solidFill>
                <a:srgbClr val="0000CC"/>
              </a:solidFill>
              <a:latin typeface="+mj-lt"/>
              <a:cs typeface="Arial" charset="0"/>
            </a:endParaRPr>
          </a:p>
        </p:txBody>
      </p:sp>
      <p:pic>
        <p:nvPicPr>
          <p:cNvPr id="45060" name="Picture 11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Box 10"/>
          <p:cNvSpPr txBox="1"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www.YourNewLyfe.com</a:t>
            </a:r>
          </a:p>
        </p:txBody>
      </p:sp>
      <p:pic>
        <p:nvPicPr>
          <p:cNvPr id="45062" name="Picture 8" descr="PR.Bz_bann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19600"/>
            <a:ext cx="914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9" descr="Cropped Pi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920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236538"/>
            <a:ext cx="914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800" b="1" dirty="0">
                <a:solidFill>
                  <a:srgbClr val="071595"/>
                </a:solidFill>
                <a:latin typeface="+mj-lt"/>
                <a:cs typeface="Arial" charset="0"/>
              </a:rPr>
              <a:t>      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Arial" charset="0"/>
              </a:rPr>
              <a:t>Incorporation Services</a:t>
            </a:r>
            <a:endParaRPr lang="en-US" altLang="en-US" sz="4800" b="1" i="1" dirty="0">
              <a:solidFill>
                <a:srgbClr val="0000CC"/>
              </a:solidFill>
              <a:latin typeface="+mj-lt"/>
              <a:cs typeface="Arial" charset="0"/>
            </a:endParaRPr>
          </a:p>
        </p:txBody>
      </p:sp>
      <p:pic>
        <p:nvPicPr>
          <p:cNvPr id="48132" name="Picture 11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2" descr="Image result for incorpor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Box 10"/>
          <p:cNvSpPr txBox="1"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www.YLyfeReengineered.com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236538"/>
            <a:ext cx="914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800" b="1" dirty="0">
                <a:solidFill>
                  <a:srgbClr val="071595"/>
                </a:solidFill>
                <a:latin typeface="+mj-lt"/>
                <a:cs typeface="Arial" charset="0"/>
              </a:rPr>
              <a:t>      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Arial" charset="0"/>
              </a:rPr>
              <a:t>Merchant Processing</a:t>
            </a:r>
            <a:endParaRPr lang="en-US" altLang="en-US" sz="4800" b="1" i="1" dirty="0">
              <a:solidFill>
                <a:srgbClr val="0000CC"/>
              </a:solidFill>
              <a:latin typeface="+mj-lt"/>
              <a:cs typeface="Arial" charset="0"/>
            </a:endParaRPr>
          </a:p>
        </p:txBody>
      </p:sp>
      <p:pic>
        <p:nvPicPr>
          <p:cNvPr id="50180" name="Picture 11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Image result for merchant processing servic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Box 10"/>
          <p:cNvSpPr txBox="1"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www.LyfeReengineered.com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 b="1">
                <a:solidFill>
                  <a:srgbClr val="0000FF"/>
                </a:solidFill>
                <a:latin typeface="Century Gothic" pitchFamily="34" charset="0"/>
              </a:rPr>
              <a:t>        </a:t>
            </a:r>
            <a:endParaRPr lang="en-US" altLang="en-US" sz="3000">
              <a:solidFill>
                <a:schemeClr val="bg2"/>
              </a:solidFill>
              <a:latin typeface="Copperplate Gothic Bold" pitchFamily="34" charset="0"/>
            </a:endParaRPr>
          </a:p>
        </p:txBody>
      </p:sp>
      <p:sp>
        <p:nvSpPr>
          <p:cNvPr id="52227" name="Rectangle 6"/>
          <p:cNvSpPr>
            <a:spLocks noChangeArrowheads="1"/>
          </p:cNvSpPr>
          <p:nvPr/>
        </p:nvSpPr>
        <p:spPr bwMode="auto">
          <a:xfrm>
            <a:off x="304800" y="152400"/>
            <a:ext cx="9144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>
                <a:solidFill>
                  <a:schemeClr val="bg1"/>
                </a:solidFill>
                <a:latin typeface="Copperplate Gothic Bold" pitchFamily="34" charset="0"/>
              </a:rPr>
              <a:t>	</a:t>
            </a:r>
            <a:endParaRPr lang="en-US" sz="4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0" y="6858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______________________________________________________________________</a:t>
            </a:r>
          </a:p>
        </p:txBody>
      </p:sp>
      <p:sp>
        <p:nvSpPr>
          <p:cNvPr id="52229" name="Text Box 22"/>
          <p:cNvSpPr txBox="1">
            <a:spLocks noChangeArrowheads="1"/>
          </p:cNvSpPr>
          <p:nvPr/>
        </p:nvSpPr>
        <p:spPr bwMode="auto">
          <a:xfrm>
            <a:off x="0" y="452596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b="1">
              <a:solidFill>
                <a:schemeClr val="bg1"/>
              </a:solidFill>
              <a:latin typeface="Copperplate Gothic Bold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Georgia" pitchFamily="18" charset="0"/>
              </a:rPr>
              <a:t>			</a:t>
            </a:r>
          </a:p>
          <a:p>
            <a:r>
              <a:rPr lang="en-US" b="1">
                <a:solidFill>
                  <a:schemeClr val="bg1"/>
                </a:solidFill>
                <a:latin typeface="Georgia" pitchFamily="18" charset="0"/>
              </a:rPr>
              <a:t>			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066800"/>
            <a:ext cx="9144000" cy="2770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+mj-lt"/>
              <a:cs typeface="Arial" charset="0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+mj-lt"/>
              <a:cs typeface="Arial" charset="0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76200" y="160338"/>
            <a:ext cx="914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b="1">
                <a:solidFill>
                  <a:srgbClr val="0000CC"/>
                </a:solidFill>
                <a:latin typeface="Calibri" pitchFamily="34" charset="0"/>
              </a:rPr>
              <a:t>The Lyfe APP</a:t>
            </a:r>
          </a:p>
        </p:txBody>
      </p:sp>
      <p:pic>
        <p:nvPicPr>
          <p:cNvPr id="52232" name="Picture 14" descr="Log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62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The LYFE APP video Biz Builder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8915" name="Picture 11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324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www.LyfeReengineered.com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752600" y="236538"/>
            <a:ext cx="6588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b="1" dirty="0" smtClean="0">
                <a:solidFill>
                  <a:srgbClr val="0000CC"/>
                </a:solidFill>
                <a:latin typeface="Calibri" pitchFamily="34" charset="0"/>
              </a:rPr>
              <a:t>Home Based Business</a:t>
            </a:r>
            <a:endParaRPr lang="en-US" sz="4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01378" name="Picture 2" descr="Image result for home based busin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799"/>
            <a:ext cx="9144000" cy="4742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 sz="4800" b="1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2291" name="Picture 11" descr="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52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-152400" y="242888"/>
            <a:ext cx="914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b="1" dirty="0">
                <a:solidFill>
                  <a:srgbClr val="0000CC"/>
                </a:solidFill>
                <a:latin typeface="Calibri" pitchFamily="34" charset="0"/>
              </a:rPr>
              <a:t>For </a:t>
            </a:r>
            <a:r>
              <a:rPr lang="en-US" sz="4800" b="1" dirty="0" smtClean="0">
                <a:solidFill>
                  <a:srgbClr val="0000CC"/>
                </a:solidFill>
                <a:latin typeface="Calibri" pitchFamily="34" charset="0"/>
              </a:rPr>
              <a:t>Individuals</a:t>
            </a:r>
            <a:endParaRPr lang="en-US" sz="4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63246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  <a:cs typeface="Arial" charset="0"/>
              </a:rPr>
              <a:t>www.LyfeReengineered.com </a:t>
            </a:r>
            <a:endParaRPr lang="en-US" sz="2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295" name="AutoShape 8" descr="https://www.upwork.com/messages/att/11003547303226204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8130" name="Picture 2" descr="Image result for crow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1371600"/>
            <a:ext cx="48768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en-US" sz="3200" b="1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cs typeface="Arial" charset="0"/>
              </a:rPr>
              <a:t>        </a:t>
            </a:r>
            <a:endParaRPr lang="en-US" altLang="en-US" sz="3000">
              <a:solidFill>
                <a:schemeClr val="tx2">
                  <a:lumMod val="75000"/>
                </a:schemeClr>
              </a:solidFill>
              <a:latin typeface="Copperplate Gothic Bold" pitchFamily="34" charset="0"/>
              <a:cs typeface="Arial" charset="0"/>
            </a:endParaRPr>
          </a:p>
        </p:txBody>
      </p:sp>
      <p:sp>
        <p:nvSpPr>
          <p:cNvPr id="4099" name="Text Box 13"/>
          <p:cNvSpPr txBox="1">
            <a:spLocks noChangeArrowheads="1"/>
          </p:cNvSpPr>
          <p:nvPr/>
        </p:nvSpPr>
        <p:spPr bwMode="auto">
          <a:xfrm>
            <a:off x="5257800" y="3657600"/>
            <a:ext cx="184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endParaRPr lang="en-US" sz="20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172" name="Rectangle 10"/>
          <p:cNvSpPr>
            <a:spLocks noChangeArrowheads="1"/>
          </p:cNvSpPr>
          <p:nvPr/>
        </p:nvSpPr>
        <p:spPr bwMode="auto">
          <a:xfrm>
            <a:off x="0" y="1341438"/>
            <a:ext cx="9144000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endParaRPr lang="en-US" sz="24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AAA Credit Today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 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I</a:t>
            </a:r>
            <a:r>
              <a:rPr lang="en-US" sz="3000" dirty="0" smtClean="0">
                <a:solidFill>
                  <a:schemeClr val="bg1"/>
                </a:solidFill>
                <a:latin typeface="+mj-lt"/>
              </a:rPr>
              <a:t>n 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business since 2008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10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 We cover the entire 50 states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10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 403,568 Negative Items Deleted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10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 360 Million in Inaccurate Debt Deleted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10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 11,345 Customers Served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1000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 129 Average Point Increase </a:t>
            </a:r>
          </a:p>
        </p:txBody>
      </p:sp>
      <p:sp>
        <p:nvSpPr>
          <p:cNvPr id="4101" name="Rectangle 20"/>
          <p:cNvSpPr>
            <a:spLocks noChangeArrowheads="1"/>
          </p:cNvSpPr>
          <p:nvPr/>
        </p:nvSpPr>
        <p:spPr bwMode="auto">
          <a:xfrm>
            <a:off x="2438400" y="152400"/>
            <a:ext cx="4817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b="1" dirty="0" smtClean="0">
                <a:solidFill>
                  <a:srgbClr val="0000CC"/>
                </a:solidFill>
                <a:latin typeface="Calibri" pitchFamily="34" charset="0"/>
              </a:rPr>
              <a:t>Credit Restoration</a:t>
            </a:r>
            <a:endParaRPr lang="en-US" sz="4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4102" name="Picture 5" descr="aaaCreditToday_Logo_140815_01_v3-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6324600"/>
            <a:ext cx="9296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  <a:cs typeface="Arial" charset="0"/>
              </a:rPr>
              <a:t>www.AAACreditToday.com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1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371600" y="0"/>
            <a:ext cx="77724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Century Gothic" pitchFamily="34" charset="0"/>
              </a:rPr>
              <a:t>        </a:t>
            </a:r>
            <a:endParaRPr lang="en-US" sz="3000">
              <a:solidFill>
                <a:schemeClr val="bg2"/>
              </a:solidFill>
              <a:latin typeface="Copperplate Gothic Bold" pitchFamily="34" charset="0"/>
            </a:endParaRPr>
          </a:p>
        </p:txBody>
      </p:sp>
      <p:pic>
        <p:nvPicPr>
          <p:cNvPr id="6147" name="Picture 5" descr="aaaCreditToday_Logo_140815_01_v3-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2" descr="Military Servi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Better Interest Rat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1430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6" descr="Better Interest Rat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4038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8" name="Picture 8" descr="http://aaacredittoday.com/wp-content/uploads/2019/07/lyfeaaa_Owning-Vs-Renting_Icon_020719_01_v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4114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0" name="Picture 10" descr="http://aaacredittoday.com/wp-content/uploads/2019/07/lyfeaaa_Loss-of-Wealth_Icon_020719_01_v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1219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2" name="Picture 12" descr="http://aaacredittoday.com/wp-content/uploads/2019/07/lyfeaaa_Job-Opportunities_Icon_020719_01_v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3962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5"/>
          <p:cNvSpPr txBox="1">
            <a:spLocks noChangeArrowheads="1"/>
          </p:cNvSpPr>
          <p:nvPr/>
        </p:nvSpPr>
        <p:spPr bwMode="auto">
          <a:xfrm>
            <a:off x="152400" y="1524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Copperplate Gothic Bold" pitchFamily="34" charset="0"/>
              </a:rPr>
              <a:t>      </a:t>
            </a:r>
            <a:r>
              <a:rPr lang="en-US" sz="4000" b="1" dirty="0">
                <a:solidFill>
                  <a:srgbClr val="0000FF"/>
                </a:solidFill>
                <a:latin typeface="+mj-lt"/>
              </a:rPr>
              <a:t>Credit Impacts Everything</a:t>
            </a:r>
            <a:endParaRPr lang="en-US" sz="4000" b="1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1788" y="32115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entury Gothic" pitchFamily="34" charset="0"/>
              </a:rPr>
              <a:t>Military Service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788150" y="3505200"/>
            <a:ext cx="1746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entury Gothic" pitchFamily="34" charset="0"/>
              </a:rPr>
              <a:t>Loss of Wealth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971800" y="6248400"/>
            <a:ext cx="2871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entury Gothic" pitchFamily="34" charset="0"/>
              </a:rPr>
              <a:t>Automobile &amp; Insurance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entury Gothic" pitchFamily="34" charset="0"/>
              </a:rPr>
              <a:t> Interest Rates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895600" y="3352800"/>
            <a:ext cx="3027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entury Gothic" pitchFamily="34" charset="0"/>
              </a:rPr>
              <a:t>Credit Card Interest Rates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0" y="6172200"/>
            <a:ext cx="291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entury Gothic" pitchFamily="34" charset="0"/>
              </a:rPr>
              <a:t>Employment/Promotions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6553200" y="6335713"/>
            <a:ext cx="2232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entury Gothic" pitchFamily="34" charset="0"/>
              </a:rPr>
              <a:t>Owning or Renting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anchor="ctr">
            <a:spAutoFit/>
          </a:bodyPr>
          <a:lstStyle/>
          <a:p>
            <a:endParaRPr lang="en-US" alt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12294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261170"/>
            <a:ext cx="914400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Wingdings" pitchFamily="2" charset="2"/>
              <a:buChar char="§"/>
              <a:defRPr/>
            </a:pPr>
            <a:r>
              <a:rPr lang="en-US" altLang="en-US" sz="2200" dirty="0">
                <a:solidFill>
                  <a:schemeClr val="bg1"/>
                </a:solidFill>
                <a:latin typeface="+mj-lt"/>
              </a:rPr>
              <a:t>  We 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have a team of Attorney’s, CPA’s and trained professionals </a:t>
            </a:r>
            <a:endParaRPr lang="en-US" altLang="en-US" sz="2800" dirty="0" smtClean="0">
              <a:solidFill>
                <a:schemeClr val="bg1"/>
              </a:solidFill>
              <a:latin typeface="+mj-lt"/>
            </a:endParaRPr>
          </a:p>
          <a:p>
            <a:pPr eaLnBrk="0" hangingPunct="0">
              <a:defRPr/>
            </a:pPr>
            <a:endParaRPr lang="en-US" altLang="en-US" sz="1000" dirty="0">
              <a:solidFill>
                <a:schemeClr val="bg1"/>
              </a:solidFill>
              <a:latin typeface="+mj-lt"/>
            </a:endParaRP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We use the Fair Credit Reporting Act to protect and restore your 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credit</a:t>
            </a:r>
          </a:p>
          <a:p>
            <a:pPr eaLnBrk="0" hangingPunct="0">
              <a:defRPr/>
            </a:pPr>
            <a:endParaRPr lang="en-US" altLang="en-US" sz="1000" dirty="0">
              <a:solidFill>
                <a:schemeClr val="bg1"/>
              </a:solidFill>
              <a:latin typeface="+mj-lt"/>
            </a:endParaRP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We ensure that your credit file is free of errors, erroneous and misleading information </a:t>
            </a:r>
            <a:endParaRPr lang="en-US" altLang="en-US" sz="2800" dirty="0" smtClean="0">
              <a:solidFill>
                <a:schemeClr val="bg1"/>
              </a:solidFill>
              <a:latin typeface="+mj-lt"/>
            </a:endParaRPr>
          </a:p>
          <a:p>
            <a:pPr eaLnBrk="0" hangingPunct="0">
              <a:defRPr/>
            </a:pPr>
            <a:endParaRPr lang="en-US" altLang="en-US" sz="1000" dirty="0">
              <a:solidFill>
                <a:schemeClr val="bg1"/>
              </a:solidFill>
              <a:latin typeface="+mj-lt"/>
            </a:endParaRP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We ensure that all laws and federal guidelines were followed correctly during the reporting process. </a:t>
            </a:r>
          </a:p>
        </p:txBody>
      </p:sp>
      <p:sp>
        <p:nvSpPr>
          <p:cNvPr id="12302" name="Rectangle 20"/>
          <p:cNvSpPr>
            <a:spLocks noChangeArrowheads="1"/>
          </p:cNvSpPr>
          <p:nvPr/>
        </p:nvSpPr>
        <p:spPr bwMode="auto">
          <a:xfrm>
            <a:off x="2835275" y="236538"/>
            <a:ext cx="3717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800" b="1" dirty="0">
                <a:solidFill>
                  <a:srgbClr val="0000CC"/>
                </a:solidFill>
                <a:latin typeface="Calibri" pitchFamily="34" charset="0"/>
              </a:rPr>
              <a:t>How We Do It</a:t>
            </a:r>
          </a:p>
        </p:txBody>
      </p:sp>
      <p:pic>
        <p:nvPicPr>
          <p:cNvPr id="12304" name="Picture 11" descr="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0" y="6324600"/>
            <a:ext cx="929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www.LyfeReengineered.com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en-US" altLang="en-US" sz="4800" kern="0" dirty="0">
              <a:solidFill>
                <a:srgbClr val="EEECE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1206" name="Picture 6" descr="Image result for challenge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743200"/>
            <a:ext cx="27432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0" descr="Image result for monitor 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381125"/>
            <a:ext cx="3567113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-228600" y="2286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0000FF"/>
                </a:solidFill>
                <a:latin typeface="Copperplate Gothic Bold" pitchFamily="34" charset="0"/>
              </a:rPr>
              <a:t>      </a:t>
            </a:r>
            <a:r>
              <a:rPr lang="en-US" altLang="en-US" sz="4800" b="1" dirty="0" smtClean="0">
                <a:solidFill>
                  <a:srgbClr val="0000CC"/>
                </a:solidFill>
                <a:latin typeface="+mj-lt"/>
              </a:rPr>
              <a:t>4 Simple Steps</a:t>
            </a:r>
            <a:endParaRPr lang="en-US" altLang="en-US" sz="4800" b="1" i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51212" name="Picture 12" descr="Image result for change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4343400"/>
            <a:ext cx="22526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14400" y="3413125"/>
            <a:ext cx="3276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Bankruptcy 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Foreclosure 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Late Payments 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Excessive Inquiries 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Public Records 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Judgments 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Collections  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Reporting Errors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Repossessions 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Credit Fraud 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Identity Theft 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Charge-Offs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486400" y="1492250"/>
            <a:ext cx="39624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002060"/>
                </a:solidFill>
              </a:rPr>
              <a:t>             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MONITOR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Monitor progress 24/7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Text &amp; Email Alerts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Personalized Dashboard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Unlimited Disputes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096000" y="4572000"/>
            <a:ext cx="3200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Better Interest Rates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Better Job Opportunities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Credit Card Approvals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Auto Financing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Buy Your Dream Home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52600" y="1219200"/>
            <a:ext cx="37338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cap="all" dirty="0">
                <a:solidFill>
                  <a:schemeClr val="bg1"/>
                </a:solidFill>
                <a:latin typeface="+mj-lt"/>
              </a:rPr>
              <a:t>EACH NEW CLIENT RECEIVES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Free Analysis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Customized Game Plan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 FREE Credit Report Dispute Summary</a:t>
            </a:r>
          </a:p>
        </p:txBody>
      </p:sp>
      <p:pic>
        <p:nvPicPr>
          <p:cNvPr id="51218" name="Picture 18" descr="Image result for client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43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1" descr="Logo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1524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0" y="6324600"/>
            <a:ext cx="929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                     www.LyfeReengineered.com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371600" y="0"/>
            <a:ext cx="77724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Century Gothic" pitchFamily="34" charset="0"/>
              </a:rPr>
              <a:t>        </a:t>
            </a:r>
            <a:endParaRPr lang="en-US" sz="3000">
              <a:solidFill>
                <a:schemeClr val="bg2"/>
              </a:solidFill>
              <a:latin typeface="Copperplate Gothic Bold" pitchFamily="34" charset="0"/>
            </a:endParaRPr>
          </a:p>
        </p:txBody>
      </p:sp>
      <p:pic>
        <p:nvPicPr>
          <p:cNvPr id="17411" name="Picture 5" descr="aaaCreditToday_Logo_140815_01_v3-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Copperplate Gothic Bold" pitchFamily="34" charset="0"/>
              </a:rPr>
              <a:t>      </a:t>
            </a:r>
            <a:r>
              <a:rPr lang="en-US" sz="4000" b="1">
                <a:solidFill>
                  <a:srgbClr val="0000FF"/>
                </a:solidFill>
                <a:latin typeface="Century Gothic" pitchFamily="34" charset="0"/>
              </a:rPr>
              <a:t>Customer Portal</a:t>
            </a:r>
            <a:endParaRPr lang="en-US" sz="4000" b="1" i="1">
              <a:solidFill>
                <a:srgbClr val="0000FF"/>
              </a:solidFill>
              <a:latin typeface="Century Gothic" pitchFamily="34" charset="0"/>
            </a:endParaRPr>
          </a:p>
        </p:txBody>
      </p:sp>
      <p:pic>
        <p:nvPicPr>
          <p:cNvPr id="6" name="Picture 5" descr="ScreenHunter_1277 Nov. 29 20.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399"/>
            <a:ext cx="9144000" cy="5257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1371600" y="0"/>
            <a:ext cx="77724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Century Gothic" pitchFamily="34" charset="0"/>
              </a:rPr>
              <a:t>        </a:t>
            </a:r>
            <a:endParaRPr lang="en-US" sz="3000">
              <a:solidFill>
                <a:schemeClr val="bg2"/>
              </a:solidFill>
              <a:latin typeface="Copperplate Gothic Bold" pitchFamily="34" charset="0"/>
            </a:endParaRPr>
          </a:p>
        </p:txBody>
      </p:sp>
      <p:pic>
        <p:nvPicPr>
          <p:cNvPr id="18435" name="Picture 5" descr="aaaCreditToday_Logo_140815_01_v3-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-76200" y="1524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Copperplate Gothic Bold" pitchFamily="34" charset="0"/>
              </a:rPr>
              <a:t>      </a:t>
            </a:r>
            <a:r>
              <a:rPr lang="en-US" sz="4000" b="1">
                <a:solidFill>
                  <a:srgbClr val="0000FF"/>
                </a:solidFill>
                <a:latin typeface="Century Gothic" pitchFamily="34" charset="0"/>
              </a:rPr>
              <a:t>Real Time Updates</a:t>
            </a:r>
            <a:endParaRPr lang="en-US" sz="4000" b="1" i="1">
              <a:solidFill>
                <a:srgbClr val="0000FF"/>
              </a:solidFill>
              <a:latin typeface="Century Gothic" pitchFamily="34" charset="0"/>
            </a:endParaRPr>
          </a:p>
        </p:txBody>
      </p:sp>
      <p:pic>
        <p:nvPicPr>
          <p:cNvPr id="8" name="Picture 7" descr="ScreenHunter_1279 Nov. 29 20.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Office Theme">
  <a:themeElements>
    <a:clrScheme name="2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1_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FFFFFF"/>
      </a:dk1>
      <a:lt1>
        <a:sysClr val="window" lastClr="00000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FFFFFF"/>
      </a:dk1>
      <a:lt1>
        <a:sysClr val="window" lastClr="00000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</TotalTime>
  <Words>790</Words>
  <Application>Microsoft Office PowerPoint</Application>
  <PresentationFormat>On-screen Show (4:3)</PresentationFormat>
  <Paragraphs>227</Paragraphs>
  <Slides>29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21_Office Theme</vt:lpstr>
      <vt:lpstr>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Business Credit &amp; Funding Platform</vt:lpstr>
      <vt:lpstr>Slide 14</vt:lpstr>
      <vt:lpstr>Value Proposition</vt:lpstr>
      <vt:lpstr>Slide 16</vt:lpstr>
      <vt:lpstr>Slide 17</vt:lpstr>
      <vt:lpstr>Slide 18</vt:lpstr>
      <vt:lpstr>Slide 19</vt:lpstr>
      <vt:lpstr>Slide 20</vt:lpstr>
      <vt:lpstr> Dental, Health, Telemedicine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Mac-PC</dc:creator>
  <cp:lastModifiedBy>Mac-PC</cp:lastModifiedBy>
  <cp:revision>26</cp:revision>
  <dcterms:created xsi:type="dcterms:W3CDTF">2019-02-11T06:07:56Z</dcterms:created>
  <dcterms:modified xsi:type="dcterms:W3CDTF">2019-11-30T06:49:42Z</dcterms:modified>
</cp:coreProperties>
</file>